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69" r:id="rId4"/>
    <p:sldId id="270" r:id="rId5"/>
    <p:sldId id="268" r:id="rId6"/>
    <p:sldId id="296" r:id="rId7"/>
    <p:sldId id="303" r:id="rId8"/>
    <p:sldId id="297" r:id="rId9"/>
    <p:sldId id="298" r:id="rId10"/>
    <p:sldId id="300" r:id="rId11"/>
    <p:sldId id="302" r:id="rId12"/>
    <p:sldId id="301" r:id="rId13"/>
    <p:sldId id="299" r:id="rId14"/>
    <p:sldId id="271" r:id="rId15"/>
    <p:sldId id="272" r:id="rId16"/>
    <p:sldId id="278" r:id="rId17"/>
    <p:sldId id="276" r:id="rId18"/>
    <p:sldId id="279" r:id="rId19"/>
    <p:sldId id="280" r:id="rId20"/>
    <p:sldId id="287" r:id="rId21"/>
    <p:sldId id="274" r:id="rId22"/>
    <p:sldId id="284" r:id="rId23"/>
    <p:sldId id="283" r:id="rId24"/>
    <p:sldId id="289" r:id="rId25"/>
    <p:sldId id="286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66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C82506"/>
    <a:srgbClr val="5DA9DD"/>
    <a:srgbClr val="FFB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/>
    <p:restoredTop sz="94552"/>
  </p:normalViewPr>
  <p:slideViewPr>
    <p:cSldViewPr snapToGrid="0">
      <p:cViewPr varScale="1">
        <p:scale>
          <a:sx n="99" d="100"/>
          <a:sy n="99" d="100"/>
        </p:scale>
        <p:origin x="90" y="6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21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42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12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023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0932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83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1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1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ctrTitle"/>
          </p:nvPr>
        </p:nvSpPr>
        <p:spPr>
          <a:xfrm>
            <a:off x="2963800" y="1351950"/>
            <a:ext cx="6004800" cy="2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b="1" dirty="0">
                <a:latin typeface="Arial"/>
                <a:ea typeface="Arial"/>
                <a:cs typeface="Arial"/>
                <a:sym typeface="Arial"/>
              </a:rPr>
            </a:b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WebApp results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&amp;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 to Sort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3">
            <a:alphaModFix/>
          </a:blip>
          <a:srcRect t="-740" b="740"/>
          <a:stretch/>
        </p:blipFill>
        <p:spPr>
          <a:xfrm>
            <a:off x="-582616" y="115545"/>
            <a:ext cx="3027300" cy="47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65DF79-A54A-4897-B88D-183D52D8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8578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36AE3-F4F9-48F4-8BE5-B958D2BE895F}"/>
              </a:ext>
            </a:extLst>
          </p:cNvPr>
          <p:cNvSpPr txBox="1"/>
          <p:nvPr/>
        </p:nvSpPr>
        <p:spPr>
          <a:xfrm>
            <a:off x="7261081" y="4307425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Pere Gilabert Roca</a:t>
            </a:r>
          </a:p>
          <a:p>
            <a:pPr algn="r"/>
            <a:r>
              <a:rPr lang="en-GB" dirty="0"/>
              <a:t>October,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A548B-48F0-4090-AA1D-B1934287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876"/>
            <a:ext cx="9144000" cy="3970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DA767C-1B7B-470D-86DB-260CCB8781F8}"/>
              </a:ext>
            </a:extLst>
          </p:cNvPr>
          <p:cNvSpPr/>
          <p:nvPr/>
        </p:nvSpPr>
        <p:spPr>
          <a:xfrm>
            <a:off x="1183341" y="1160293"/>
            <a:ext cx="368834" cy="3903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13848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A548B-48F0-4090-AA1D-B1934287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876"/>
            <a:ext cx="9144000" cy="3970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DA767C-1B7B-470D-86DB-260CCB8781F8}"/>
              </a:ext>
            </a:extLst>
          </p:cNvPr>
          <p:cNvSpPr/>
          <p:nvPr/>
        </p:nvSpPr>
        <p:spPr>
          <a:xfrm>
            <a:off x="1967119" y="1172876"/>
            <a:ext cx="368834" cy="3903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3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A548B-48F0-4090-AA1D-B1934287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876"/>
            <a:ext cx="9144000" cy="3970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DA767C-1B7B-470D-86DB-260CCB8781F8}"/>
              </a:ext>
            </a:extLst>
          </p:cNvPr>
          <p:cNvSpPr/>
          <p:nvPr/>
        </p:nvSpPr>
        <p:spPr>
          <a:xfrm>
            <a:off x="3488551" y="1172876"/>
            <a:ext cx="368834" cy="3903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47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680C7-FA82-4395-86B2-8AAC82DD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88" y="1087738"/>
            <a:ext cx="5120912" cy="3376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C739A-FEA9-4D7C-B8B0-AFF53760E5E3}"/>
              </a:ext>
            </a:extLst>
          </p:cNvPr>
          <p:cNvSpPr txBox="1"/>
          <p:nvPr/>
        </p:nvSpPr>
        <p:spPr>
          <a:xfrm>
            <a:off x="335375" y="1186755"/>
            <a:ext cx="3641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min 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b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ca-E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 </a:t>
            </a:r>
            <a:r>
              <a:rPr lang="ca-E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6</a:t>
            </a:r>
            <a:endParaRPr lang="ca-E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ca-E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polyps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1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17FC-13C3-42D0-8EA7-A9B9B068A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sz="3000" b="1" dirty="0">
                <a:solidFill>
                  <a:srgbClr val="C82506"/>
                </a:solidFill>
              </a:rPr>
              <a:t>2. </a:t>
            </a:r>
            <a:r>
              <a:rPr lang="ca-ES" sz="3000" b="1" dirty="0" err="1">
                <a:solidFill>
                  <a:srgbClr val="C82506"/>
                </a:solidFill>
              </a:rPr>
              <a:t>Learning</a:t>
            </a:r>
            <a:r>
              <a:rPr lang="ca-ES" sz="3000" b="1" dirty="0">
                <a:solidFill>
                  <a:srgbClr val="C82506"/>
                </a:solidFill>
              </a:rPr>
              <a:t> to Sort</a:t>
            </a:r>
            <a:endParaRPr lang="en-GB" sz="3000" b="1" dirty="0">
              <a:solidFill>
                <a:srgbClr val="C8250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B20C0-5B2F-45A8-853A-26CF594DD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21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B46-EA5A-4776-890F-3B4854DF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B50A-FD98-406A-9FCD-ECC7A026A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Assuming that the network works as expected…</a:t>
            </a: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07AEA-DBEF-4357-9A1A-321DF8EB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788"/>
            <a:ext cx="9144000" cy="110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1FB-4F1C-45C1-A627-342A525F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189"/>
            <a:ext cx="9144000" cy="103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8B679-642F-4687-B32D-0898AAEC53DA}"/>
              </a:ext>
            </a:extLst>
          </p:cNvPr>
          <p:cNvSpPr txBox="1"/>
          <p:nvPr/>
        </p:nvSpPr>
        <p:spPr>
          <a:xfrm>
            <a:off x="0" y="284971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00000"/>
                </a:solidFill>
              </a:rPr>
              <a:t>93.2%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52C27-605E-410A-81C8-817D0ABC102B}"/>
              </a:ext>
            </a:extLst>
          </p:cNvPr>
          <p:cNvCxnSpPr/>
          <p:nvPr/>
        </p:nvCxnSpPr>
        <p:spPr>
          <a:xfrm>
            <a:off x="1071425" y="3117622"/>
            <a:ext cx="77608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BC268-A223-4169-9285-4500F005AEC2}"/>
              </a:ext>
            </a:extLst>
          </p:cNvPr>
          <p:cNvCxnSpPr>
            <a:cxnSpLocks/>
          </p:cNvCxnSpPr>
          <p:nvPr/>
        </p:nvCxnSpPr>
        <p:spPr>
          <a:xfrm>
            <a:off x="247953" y="4568875"/>
            <a:ext cx="79893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9579B-6353-4F2C-AD3F-8B4DB2353618}"/>
              </a:ext>
            </a:extLst>
          </p:cNvPr>
          <p:cNvSpPr txBox="1"/>
          <p:nvPr/>
        </p:nvSpPr>
        <p:spPr>
          <a:xfrm>
            <a:off x="8358173" y="430315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82506"/>
                </a:solidFill>
              </a:rPr>
              <a:t>6.6%</a:t>
            </a:r>
            <a:endParaRPr lang="en-GB" sz="2400" b="1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1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B46-EA5A-4776-890F-3B4854DF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Goal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B50A-FD98-406A-9FCD-ECC7A026A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Sort frames in a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way so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variability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polyps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is show in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07AEA-DBEF-4357-9A1A-321DF8EB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788"/>
            <a:ext cx="9144000" cy="110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1FB-4F1C-45C1-A627-342A525F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189"/>
            <a:ext cx="9144000" cy="103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8B679-642F-4687-B32D-0898AAEC53DA}"/>
              </a:ext>
            </a:extLst>
          </p:cNvPr>
          <p:cNvSpPr txBox="1"/>
          <p:nvPr/>
        </p:nvSpPr>
        <p:spPr>
          <a:xfrm>
            <a:off x="0" y="284971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00000"/>
                </a:solidFill>
              </a:rPr>
              <a:t>93.2%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52C27-605E-410A-81C8-817D0ABC102B}"/>
              </a:ext>
            </a:extLst>
          </p:cNvPr>
          <p:cNvCxnSpPr/>
          <p:nvPr/>
        </p:nvCxnSpPr>
        <p:spPr>
          <a:xfrm>
            <a:off x="1071425" y="3117622"/>
            <a:ext cx="77608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BC268-A223-4169-9285-4500F005AEC2}"/>
              </a:ext>
            </a:extLst>
          </p:cNvPr>
          <p:cNvCxnSpPr>
            <a:cxnSpLocks/>
          </p:cNvCxnSpPr>
          <p:nvPr/>
        </p:nvCxnSpPr>
        <p:spPr>
          <a:xfrm>
            <a:off x="247953" y="4568875"/>
            <a:ext cx="79893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B998281-BC74-4E35-ADAD-6656E19AAB1F}"/>
              </a:ext>
            </a:extLst>
          </p:cNvPr>
          <p:cNvSpPr/>
          <p:nvPr/>
        </p:nvSpPr>
        <p:spPr>
          <a:xfrm>
            <a:off x="13122" y="1889787"/>
            <a:ext cx="762965" cy="10464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4D5E-5D52-4CC9-AD62-BDD1E24287B1}"/>
              </a:ext>
            </a:extLst>
          </p:cNvPr>
          <p:cNvSpPr txBox="1"/>
          <p:nvPr/>
        </p:nvSpPr>
        <p:spPr>
          <a:xfrm>
            <a:off x="8358173" y="430315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82506"/>
                </a:solidFill>
              </a:rPr>
              <a:t>6.6%</a:t>
            </a:r>
            <a:endParaRPr lang="en-GB" sz="2400" b="1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2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B50A-FD98-406A-9FCD-ECC7A026A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Sort frames in a relevant way so the variability of polyps is show in early stages.</a:t>
            </a: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07AEA-DBEF-4357-9A1A-321DF8EB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788"/>
            <a:ext cx="9144000" cy="110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1FB-4F1C-45C1-A627-342A525F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189"/>
            <a:ext cx="9144000" cy="103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C6CCE-75E0-412F-9C6D-09BEB3D523AF}"/>
              </a:ext>
            </a:extLst>
          </p:cNvPr>
          <p:cNvSpPr txBox="1"/>
          <p:nvPr/>
        </p:nvSpPr>
        <p:spPr>
          <a:xfrm>
            <a:off x="8358173" y="430315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82506"/>
                </a:solidFill>
              </a:rPr>
              <a:t>6.6%</a:t>
            </a:r>
            <a:endParaRPr lang="en-GB" sz="2400" b="1" dirty="0">
              <a:solidFill>
                <a:srgbClr val="C8250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B679-642F-4687-B32D-0898AAEC53DA}"/>
              </a:ext>
            </a:extLst>
          </p:cNvPr>
          <p:cNvSpPr txBox="1"/>
          <p:nvPr/>
        </p:nvSpPr>
        <p:spPr>
          <a:xfrm>
            <a:off x="0" y="284971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00000"/>
                </a:solidFill>
              </a:rPr>
              <a:t>93.2%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52C27-605E-410A-81C8-817D0ABC102B}"/>
              </a:ext>
            </a:extLst>
          </p:cNvPr>
          <p:cNvCxnSpPr/>
          <p:nvPr/>
        </p:nvCxnSpPr>
        <p:spPr>
          <a:xfrm>
            <a:off x="1071425" y="3117622"/>
            <a:ext cx="77608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BC268-A223-4169-9285-4500F005AEC2}"/>
              </a:ext>
            </a:extLst>
          </p:cNvPr>
          <p:cNvCxnSpPr>
            <a:cxnSpLocks/>
          </p:cNvCxnSpPr>
          <p:nvPr/>
        </p:nvCxnSpPr>
        <p:spPr>
          <a:xfrm>
            <a:off x="247953" y="4568875"/>
            <a:ext cx="79893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F675D5-77CE-456C-92D2-480BD668AC81}"/>
              </a:ext>
            </a:extLst>
          </p:cNvPr>
          <p:cNvCxnSpPr>
            <a:cxnSpLocks/>
          </p:cNvCxnSpPr>
          <p:nvPr/>
        </p:nvCxnSpPr>
        <p:spPr>
          <a:xfrm flipV="1">
            <a:off x="887687" y="2326454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0F969-ED0E-418F-9418-7CB3E3D5A4BD}"/>
              </a:ext>
            </a:extLst>
          </p:cNvPr>
          <p:cNvCxnSpPr>
            <a:cxnSpLocks/>
          </p:cNvCxnSpPr>
          <p:nvPr/>
        </p:nvCxnSpPr>
        <p:spPr>
          <a:xfrm flipV="1">
            <a:off x="1634290" y="230428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1514F6-F2B7-4567-82FF-5E272A6F92C4}"/>
              </a:ext>
            </a:extLst>
          </p:cNvPr>
          <p:cNvCxnSpPr>
            <a:cxnSpLocks/>
          </p:cNvCxnSpPr>
          <p:nvPr/>
        </p:nvCxnSpPr>
        <p:spPr>
          <a:xfrm flipV="1">
            <a:off x="2375454" y="230428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EA171E-DCF2-4604-9310-628606A5111E}"/>
              </a:ext>
            </a:extLst>
          </p:cNvPr>
          <p:cNvCxnSpPr>
            <a:cxnSpLocks/>
          </p:cNvCxnSpPr>
          <p:nvPr/>
        </p:nvCxnSpPr>
        <p:spPr>
          <a:xfrm flipV="1">
            <a:off x="3132325" y="2296265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DFC07-7276-4E62-A5D1-1DFDE5F3D527}"/>
              </a:ext>
            </a:extLst>
          </p:cNvPr>
          <p:cNvCxnSpPr>
            <a:cxnSpLocks/>
          </p:cNvCxnSpPr>
          <p:nvPr/>
        </p:nvCxnSpPr>
        <p:spPr>
          <a:xfrm flipV="1">
            <a:off x="3889196" y="2304282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BBFCF-6C81-4FE9-ABB7-CDE2410CEB7A}"/>
              </a:ext>
            </a:extLst>
          </p:cNvPr>
          <p:cNvCxnSpPr>
            <a:cxnSpLocks/>
          </p:cNvCxnSpPr>
          <p:nvPr/>
        </p:nvCxnSpPr>
        <p:spPr>
          <a:xfrm flipV="1">
            <a:off x="5425401" y="2304281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8AE6C-024A-475F-A746-A2797E48ABC8}"/>
              </a:ext>
            </a:extLst>
          </p:cNvPr>
          <p:cNvCxnSpPr>
            <a:cxnSpLocks/>
          </p:cNvCxnSpPr>
          <p:nvPr/>
        </p:nvCxnSpPr>
        <p:spPr>
          <a:xfrm flipV="1">
            <a:off x="6156611" y="2304280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FAE926-F1C7-4E61-AAA9-1B05493BA978}"/>
              </a:ext>
            </a:extLst>
          </p:cNvPr>
          <p:cNvCxnSpPr>
            <a:cxnSpLocks/>
          </p:cNvCxnSpPr>
          <p:nvPr/>
        </p:nvCxnSpPr>
        <p:spPr>
          <a:xfrm flipV="1">
            <a:off x="6952799" y="2315508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911C77-69AC-4FCD-AF15-2D538120EEC7}"/>
              </a:ext>
            </a:extLst>
          </p:cNvPr>
          <p:cNvCxnSpPr>
            <a:cxnSpLocks/>
          </p:cNvCxnSpPr>
          <p:nvPr/>
        </p:nvCxnSpPr>
        <p:spPr>
          <a:xfrm flipV="1">
            <a:off x="779847" y="3754655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07C3B99F-9E14-4AD7-B0DC-0C98FEB7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Goal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BFCB18-C5BE-4ABC-9DF2-08A34055CEBA}"/>
              </a:ext>
            </a:extLst>
          </p:cNvPr>
          <p:cNvSpPr/>
          <p:nvPr/>
        </p:nvSpPr>
        <p:spPr>
          <a:xfrm>
            <a:off x="13122" y="1889787"/>
            <a:ext cx="762965" cy="10464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4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B50A-FD98-406A-9FCD-ECC7A026A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Sort frames in a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way so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variability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polyps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is show in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07AEA-DBEF-4357-9A1A-321DF8EB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788"/>
            <a:ext cx="9144000" cy="110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1FB-4F1C-45C1-A627-342A525F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189"/>
            <a:ext cx="9144000" cy="103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8B679-642F-4687-B32D-0898AAEC53DA}"/>
              </a:ext>
            </a:extLst>
          </p:cNvPr>
          <p:cNvSpPr txBox="1"/>
          <p:nvPr/>
        </p:nvSpPr>
        <p:spPr>
          <a:xfrm>
            <a:off x="0" y="284971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00000"/>
                </a:solidFill>
              </a:rPr>
              <a:t>93.2%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52C27-605E-410A-81C8-817D0ABC102B}"/>
              </a:ext>
            </a:extLst>
          </p:cNvPr>
          <p:cNvCxnSpPr/>
          <p:nvPr/>
        </p:nvCxnSpPr>
        <p:spPr>
          <a:xfrm>
            <a:off x="1071425" y="3117622"/>
            <a:ext cx="77608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BC268-A223-4169-9285-4500F005AEC2}"/>
              </a:ext>
            </a:extLst>
          </p:cNvPr>
          <p:cNvCxnSpPr>
            <a:cxnSpLocks/>
          </p:cNvCxnSpPr>
          <p:nvPr/>
        </p:nvCxnSpPr>
        <p:spPr>
          <a:xfrm>
            <a:off x="247953" y="4568875"/>
            <a:ext cx="79893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F675D5-77CE-456C-92D2-480BD668AC81}"/>
              </a:ext>
            </a:extLst>
          </p:cNvPr>
          <p:cNvCxnSpPr>
            <a:cxnSpLocks/>
          </p:cNvCxnSpPr>
          <p:nvPr/>
        </p:nvCxnSpPr>
        <p:spPr>
          <a:xfrm flipV="1">
            <a:off x="887687" y="2326454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E0F969-ED0E-418F-9418-7CB3E3D5A4BD}"/>
              </a:ext>
            </a:extLst>
          </p:cNvPr>
          <p:cNvCxnSpPr>
            <a:cxnSpLocks/>
          </p:cNvCxnSpPr>
          <p:nvPr/>
        </p:nvCxnSpPr>
        <p:spPr>
          <a:xfrm flipV="1">
            <a:off x="1634290" y="230428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1514F6-F2B7-4567-82FF-5E272A6F92C4}"/>
              </a:ext>
            </a:extLst>
          </p:cNvPr>
          <p:cNvCxnSpPr>
            <a:cxnSpLocks/>
          </p:cNvCxnSpPr>
          <p:nvPr/>
        </p:nvCxnSpPr>
        <p:spPr>
          <a:xfrm flipV="1">
            <a:off x="2375454" y="230428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EA171E-DCF2-4604-9310-628606A5111E}"/>
              </a:ext>
            </a:extLst>
          </p:cNvPr>
          <p:cNvCxnSpPr>
            <a:cxnSpLocks/>
          </p:cNvCxnSpPr>
          <p:nvPr/>
        </p:nvCxnSpPr>
        <p:spPr>
          <a:xfrm flipV="1">
            <a:off x="3132325" y="2296265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DFC07-7276-4E62-A5D1-1DFDE5F3D527}"/>
              </a:ext>
            </a:extLst>
          </p:cNvPr>
          <p:cNvCxnSpPr>
            <a:cxnSpLocks/>
          </p:cNvCxnSpPr>
          <p:nvPr/>
        </p:nvCxnSpPr>
        <p:spPr>
          <a:xfrm flipV="1">
            <a:off x="3889196" y="2304282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BBFCF-6C81-4FE9-ABB7-CDE2410CEB7A}"/>
              </a:ext>
            </a:extLst>
          </p:cNvPr>
          <p:cNvCxnSpPr>
            <a:cxnSpLocks/>
          </p:cNvCxnSpPr>
          <p:nvPr/>
        </p:nvCxnSpPr>
        <p:spPr>
          <a:xfrm flipV="1">
            <a:off x="5425401" y="2304281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8AE6C-024A-475F-A746-A2797E48ABC8}"/>
              </a:ext>
            </a:extLst>
          </p:cNvPr>
          <p:cNvCxnSpPr>
            <a:cxnSpLocks/>
          </p:cNvCxnSpPr>
          <p:nvPr/>
        </p:nvCxnSpPr>
        <p:spPr>
          <a:xfrm flipV="1">
            <a:off x="6156611" y="2304280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FAE926-F1C7-4E61-AAA9-1B05493BA978}"/>
              </a:ext>
            </a:extLst>
          </p:cNvPr>
          <p:cNvCxnSpPr>
            <a:cxnSpLocks/>
          </p:cNvCxnSpPr>
          <p:nvPr/>
        </p:nvCxnSpPr>
        <p:spPr>
          <a:xfrm flipV="1">
            <a:off x="6952799" y="2315508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911C77-69AC-4FCD-AF15-2D538120EEC7}"/>
              </a:ext>
            </a:extLst>
          </p:cNvPr>
          <p:cNvCxnSpPr>
            <a:cxnSpLocks/>
          </p:cNvCxnSpPr>
          <p:nvPr/>
        </p:nvCxnSpPr>
        <p:spPr>
          <a:xfrm flipV="1">
            <a:off x="779847" y="3754655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07C3B99F-9E14-4AD7-B0DC-0C98FEB7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Goal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BFCB18-C5BE-4ABC-9DF2-08A34055CEBA}"/>
              </a:ext>
            </a:extLst>
          </p:cNvPr>
          <p:cNvSpPr/>
          <p:nvPr/>
        </p:nvSpPr>
        <p:spPr>
          <a:xfrm>
            <a:off x="13122" y="1889787"/>
            <a:ext cx="762965" cy="10464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1E6568-ECC1-45A1-A016-115D02D8477E}"/>
              </a:ext>
            </a:extLst>
          </p:cNvPr>
          <p:cNvSpPr/>
          <p:nvPr/>
        </p:nvSpPr>
        <p:spPr>
          <a:xfrm>
            <a:off x="4572000" y="1917332"/>
            <a:ext cx="762965" cy="10464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B10177-5866-4DB5-B239-06D917F760F1}"/>
              </a:ext>
            </a:extLst>
          </p:cNvPr>
          <p:cNvCxnSpPr>
            <a:cxnSpLocks/>
          </p:cNvCxnSpPr>
          <p:nvPr/>
        </p:nvCxnSpPr>
        <p:spPr>
          <a:xfrm flipV="1">
            <a:off x="7838680" y="3748617"/>
            <a:ext cx="556911" cy="57793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51DFB7-B93F-4C31-9287-852597EB74F7}"/>
              </a:ext>
            </a:extLst>
          </p:cNvPr>
          <p:cNvSpPr txBox="1"/>
          <p:nvPr/>
        </p:nvSpPr>
        <p:spPr>
          <a:xfrm>
            <a:off x="8358173" y="430315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C82506"/>
                </a:solidFill>
              </a:rPr>
              <a:t>6.6%</a:t>
            </a:r>
            <a:endParaRPr lang="en-GB" sz="2400" b="1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0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D920-4D33-4220-B1FA-7FEE3239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Superexpert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3C625-3332-4222-A226-4C6DC8D57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Never misses a polyp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Encoded in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superexpert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3B68B-6E1C-4599-B8A5-B9FD0FE9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66" y="1575227"/>
            <a:ext cx="4439134" cy="3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Index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Medical Experiments. WebApp results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Learning to Sort</a:t>
            </a:r>
          </a:p>
          <a:p>
            <a:pPr marL="971550" lvl="1" indent="-40005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romanUcPeriod"/>
            </a:pP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C669-351A-4A78-ABE7-B9813532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Objective</a:t>
            </a:r>
            <a:r>
              <a:rPr lang="ca-ES" dirty="0"/>
              <a:t> </a:t>
            </a:r>
            <a:r>
              <a:rPr lang="ca-ES" dirty="0" err="1"/>
              <a:t>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28B2-CCBF-483F-87F1-AD4BDA2C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Cost function can include a combination of these three metrics:</a:t>
            </a:r>
          </a:p>
          <a:p>
            <a:pPr marL="114300" indent="0"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Temporal</a:t>
            </a:r>
            <a:r>
              <a:rPr lang="en-GB" dirty="0"/>
              <a:t> frame distance</a:t>
            </a:r>
            <a:br>
              <a:rPr lang="en-GB" dirty="0"/>
            </a:b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Embedding</a:t>
            </a:r>
            <a:r>
              <a:rPr lang="en-GB" dirty="0"/>
              <a:t> distance</a:t>
            </a:r>
            <a:br>
              <a:rPr lang="en-GB" dirty="0"/>
            </a:b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Score</a:t>
            </a:r>
            <a:r>
              <a:rPr lang="en-GB" dirty="0"/>
              <a:t> similarity</a:t>
            </a:r>
          </a:p>
        </p:txBody>
      </p:sp>
    </p:spTree>
    <p:extLst>
      <p:ext uri="{BB962C8B-B14F-4D97-AF65-F5344CB8AC3E}">
        <p14:creationId xmlns:p14="http://schemas.microsoft.com/office/powerpoint/2010/main" val="1597822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3F0-2D7B-400C-8A59-13CD93DC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(1): </a:t>
            </a:r>
            <a:r>
              <a:rPr lang="ca-ES" sz="2000" dirty="0"/>
              <a:t>Travel </a:t>
            </a:r>
            <a:r>
              <a:rPr lang="ca-ES" sz="2000" dirty="0" err="1"/>
              <a:t>Salesman</a:t>
            </a:r>
            <a:r>
              <a:rPr lang="ca-ES" sz="2000" dirty="0"/>
              <a:t> </a:t>
            </a:r>
            <a:r>
              <a:rPr lang="ca-ES" sz="2000" dirty="0" err="1"/>
              <a:t>Problem</a:t>
            </a:r>
            <a:r>
              <a:rPr lang="ca-ES" sz="2000" dirty="0"/>
              <a:t> </a:t>
            </a:r>
            <a:r>
              <a:rPr lang="ca-ES" sz="1400" dirty="0"/>
              <a:t>(with </a:t>
            </a:r>
            <a:r>
              <a:rPr lang="ca-ES" sz="1400" dirty="0" err="1"/>
              <a:t>memory</a:t>
            </a:r>
            <a:r>
              <a:rPr lang="ca-ES" sz="1400" dirty="0"/>
              <a:t>)</a:t>
            </a: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D7DC-E9C2-4DCF-9680-E81F9771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32" y="1268160"/>
            <a:ext cx="4522611" cy="3491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3D6F06-15AD-4D73-8102-E8C1C65A18CB}"/>
                  </a:ext>
                </a:extLst>
              </p:cNvPr>
              <p:cNvSpPr txBox="1"/>
              <p:nvPr/>
            </p:nvSpPr>
            <p:spPr>
              <a:xfrm>
                <a:off x="5094514" y="1268160"/>
                <a:ext cx="3643946" cy="2631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the </a:t>
                </a:r>
                <a:r>
                  <a:rPr lang="en-GB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minimum cost path</a:t>
                </a: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the polyp graph</a:t>
                </a:r>
              </a:p>
              <a:p>
                <a:endParaRPr lang="ca-E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node has a cost of:</a:t>
                </a:r>
              </a:p>
              <a:p>
                <a:pPr algn="ctr"/>
                <a:r>
                  <a:rPr lang="ca-E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ca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a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ca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ca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ca-E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ca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ca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1, …, #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𝑓𝑟𝑎𝑚𝑒𝑠</m:t>
                        </m:r>
                      </m:e>
                    </m:d>
                    <m:r>
                      <a:rPr lang="ca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ca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ca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ca-E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ca-E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ca-E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ca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ca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a cost of: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  <m:sSub>
                                <m:sSubPr>
                                  <m:ctrlP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a-ES" b="0" i="1" smtClean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  <m:sSub>
                                <m:sSubPr>
                                  <m:ctrlP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ca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ca-E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ca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ca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ca-ES" b="0" i="1" smtClean="0">
                          <a:latin typeface="Cambria Math" panose="02040503050406030204" pitchFamily="18" charset="0"/>
                        </a:rPr>
                        <m:t>𝑒𝑢𝑐𝑙𝑖𝑑𝑒𝑎𝑛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Restriction: Do not visit nodes similar</a:t>
                </a:r>
                <a:b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   to the ones seen in the past.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3D6F06-15AD-4D73-8102-E8C1C65A1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514" y="1268160"/>
                <a:ext cx="3643946" cy="2631682"/>
              </a:xfrm>
              <a:prstGeom prst="rect">
                <a:avLst/>
              </a:prstGeom>
              <a:blipFill>
                <a:blip r:embed="rId3"/>
                <a:stretch>
                  <a:fillRect l="-503" t="-463" b="-16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0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3F0-2D7B-400C-8A59-13CD93DC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(2): Recurrent Neural Network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96E16-F371-43E3-AFAD-0CAA46B6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87066"/>
            <a:ext cx="2665490" cy="3196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54F57-4D15-464C-9DDF-A0D48FD28221}"/>
              </a:ext>
            </a:extLst>
          </p:cNvPr>
          <p:cNvSpPr txBox="1"/>
          <p:nvPr/>
        </p:nvSpPr>
        <p:spPr>
          <a:xfrm>
            <a:off x="3081673" y="1387066"/>
            <a:ext cx="5516762" cy="185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 to predict frames that are </a:t>
            </a:r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from those seen so far but have a </a:t>
            </a:r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probability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of containing a polyp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3056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660-F063-4B40-837B-A2B6F00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3DF0-8671-4C05-A4EE-E969AB80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05879"/>
          </a:xfrm>
        </p:spPr>
        <p:txBody>
          <a:bodyPr/>
          <a:lstStyle/>
          <a:p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Imagine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that we have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physician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going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revise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ca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ca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This can be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seen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as a </a:t>
            </a:r>
            <a:r>
              <a:rPr lang="ca-ES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priority</a:t>
            </a:r>
            <a:r>
              <a:rPr lang="ca-E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queue</a:t>
            </a:r>
            <a:r>
              <a:rPr lang="ca-E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initially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containing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polyp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0E600-A230-416E-8B3E-838F0190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849"/>
            <a:ext cx="9144000" cy="10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660-F063-4B40-837B-A2B6F00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sz="1400" dirty="0"/>
          </a:p>
        </p:txBody>
      </p:sp>
      <p:sp>
        <p:nvSpPr>
          <p:cNvPr id="3" name="Text Placeholder A">
            <a:extLst>
              <a:ext uri="{FF2B5EF4-FFF2-40B4-BE49-F238E27FC236}">
                <a16:creationId xmlns:a16="http://schemas.microsoft.com/office/drawing/2014/main" id="{BF9A3DF0-8671-4C05-A4EE-E969AB80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</p:spPr>
        <p:txBody>
          <a:bodyPr/>
          <a:lstStyle/>
          <a:p>
            <a:pPr marL="571500" indent="-457200">
              <a:buAutoNum type="arabicPeriod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92091-50E1-47EB-92A3-3CCB9BB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17" y="1775152"/>
            <a:ext cx="311511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660-F063-4B40-837B-A2B6F00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sz="14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A3DF0-8671-4C05-A4EE-E969AB80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96335"/>
            <a:ext cx="8520600" cy="2972540"/>
          </a:xfrm>
        </p:spPr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Compute its embedding and retrieve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most similar images</a:t>
            </a:r>
          </a:p>
          <a:p>
            <a:pPr marL="571500" indent="-457200">
              <a:buFont typeface="+mj-lt"/>
              <a:buAutoNum type="arabicPeriod" startAt="2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92091-50E1-47EB-92A3-3CCB9BB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66" y="1035864"/>
            <a:ext cx="1395694" cy="1378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15C80-6050-4D45-A415-C879D893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9144000" cy="887720"/>
          </a:xfrm>
          <a:prstGeom prst="rect">
            <a:avLst/>
          </a:prstGeom>
        </p:spPr>
      </p:pic>
      <p:sp>
        <p:nvSpPr>
          <p:cNvPr id="7" name="Text Placeholder A">
            <a:extLst>
              <a:ext uri="{FF2B5EF4-FFF2-40B4-BE49-F238E27FC236}">
                <a16:creationId xmlns:a16="http://schemas.microsoft.com/office/drawing/2014/main" id="{EF61A6F1-453E-412D-A52D-5E2896DD1F3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/>
              <a:buAutoNum type="arabicPeriod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9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660-F063-4B40-837B-A2B6F00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sz="14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A3DF0-8671-4C05-A4EE-E969AB80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96336"/>
            <a:ext cx="8520600" cy="848600"/>
          </a:xfrm>
        </p:spPr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Compute its embedding and retrieve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most similar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92091-50E1-47EB-92A3-3CCB9BB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66" y="1035864"/>
            <a:ext cx="1395694" cy="1378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15C80-6050-4D45-A415-C879D893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1276"/>
            <a:ext cx="9144000" cy="88772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61A6F1-453E-412D-A52D-5E2896DD1F3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/>
              <a:buAutoNum type="arabicPeriod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61F76-ABE5-4F5F-8037-FC90A0F47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2586"/>
            <a:ext cx="9144000" cy="10317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91A62-5BB7-42B2-BE7F-1D1AFBCB348B}"/>
              </a:ext>
            </a:extLst>
          </p:cNvPr>
          <p:cNvCxnSpPr/>
          <p:nvPr/>
        </p:nvCxnSpPr>
        <p:spPr>
          <a:xfrm>
            <a:off x="968187" y="3829408"/>
            <a:ext cx="760720" cy="3636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F5D79B-4DB3-422D-81ED-08531D0B3ECE}"/>
              </a:ext>
            </a:extLst>
          </p:cNvPr>
          <p:cNvCxnSpPr>
            <a:cxnSpLocks/>
          </p:cNvCxnSpPr>
          <p:nvPr/>
        </p:nvCxnSpPr>
        <p:spPr>
          <a:xfrm flipH="1">
            <a:off x="1060397" y="3829408"/>
            <a:ext cx="583986" cy="3531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84D03-2CFA-40B9-85CA-9CEE8960A85C}"/>
              </a:ext>
            </a:extLst>
          </p:cNvPr>
          <p:cNvCxnSpPr>
            <a:cxnSpLocks/>
          </p:cNvCxnSpPr>
          <p:nvPr/>
        </p:nvCxnSpPr>
        <p:spPr>
          <a:xfrm>
            <a:off x="2259106" y="3829408"/>
            <a:ext cx="906716" cy="3636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7ED9B-46DF-4185-AB9D-9BB334207B1F}"/>
              </a:ext>
            </a:extLst>
          </p:cNvPr>
          <p:cNvCxnSpPr>
            <a:cxnSpLocks/>
          </p:cNvCxnSpPr>
          <p:nvPr/>
        </p:nvCxnSpPr>
        <p:spPr>
          <a:xfrm>
            <a:off x="2926336" y="3859857"/>
            <a:ext cx="906716" cy="3636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CE8829-3D48-412A-989A-D30E16502B08}"/>
              </a:ext>
            </a:extLst>
          </p:cNvPr>
          <p:cNvSpPr txBox="1"/>
          <p:nvPr/>
        </p:nvSpPr>
        <p:spPr>
          <a:xfrm>
            <a:off x="3922197" y="3565053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0" b="1" dirty="0">
                <a:solidFill>
                  <a:srgbClr val="C00000"/>
                </a:solidFill>
              </a:rPr>
              <a:t>...</a:t>
            </a:r>
            <a:endParaRPr lang="en-GB" sz="40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2EC32-E183-4A04-B2C7-268BE482CF44}"/>
              </a:ext>
            </a:extLst>
          </p:cNvPr>
          <p:cNvSpPr txBox="1"/>
          <p:nvPr/>
        </p:nvSpPr>
        <p:spPr>
          <a:xfrm>
            <a:off x="47337" y="395303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 err="1">
                <a:solidFill>
                  <a:srgbClr val="C00000"/>
                </a:solidFill>
              </a:rPr>
              <a:t>Queue</a:t>
            </a:r>
            <a:r>
              <a:rPr lang="ca-ES" b="1" dirty="0">
                <a:solidFill>
                  <a:srgbClr val="C00000"/>
                </a:solidFill>
              </a:rPr>
              <a:t>: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C20FD9-7DCB-441B-AE11-2315E504C482}"/>
              </a:ext>
            </a:extLst>
          </p:cNvPr>
          <p:cNvSpPr txBox="1">
            <a:spLocks/>
          </p:cNvSpPr>
          <p:nvPr/>
        </p:nvSpPr>
        <p:spPr>
          <a:xfrm>
            <a:off x="274565" y="2274265"/>
            <a:ext cx="8520600" cy="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+mj-lt"/>
              <a:buAutoNum type="arabicPeriod" startAt="3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Move images at the end of the queue</a:t>
            </a:r>
          </a:p>
        </p:txBody>
      </p:sp>
    </p:spTree>
    <p:extLst>
      <p:ext uri="{BB962C8B-B14F-4D97-AF65-F5344CB8AC3E}">
        <p14:creationId xmlns:p14="http://schemas.microsoft.com/office/powerpoint/2010/main" val="27625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B385EFA-95AA-4773-AC82-CD441B56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31276"/>
            <a:ext cx="9144000" cy="887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83660-F063-4B40-837B-A2B6F002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F9A3DF0-8671-4C05-A4EE-E969AB8064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596335"/>
                <a:ext cx="8520600" cy="2972540"/>
              </a:xfrm>
            </p:spPr>
            <p:txBody>
              <a:bodyPr/>
              <a:lstStyle/>
              <a:p>
                <a:pPr marL="571500" indent="-457200">
                  <a:buFont typeface="+mj-lt"/>
                  <a:buAutoNum type="arabicPeriod" startAt="2"/>
                </a:pP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its embedding and retrieve</a:t>
                </a:r>
                <a:b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most similar images</a:t>
                </a:r>
              </a:p>
              <a:p>
                <a:pPr marL="114300" indent="0" algn="ctr">
                  <a:buNone/>
                </a:pPr>
                <a:br>
                  <a:rPr lang="en-GB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𝑵𝒆𝒘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𝒔𝒄𝒐𝒓𝒆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𝒑𝒓𝒆𝒗𝒊𝒐𝒖𝒔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𝒔𝒄𝒐𝒓𝒆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ca-E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𝒍𝒐𝒈</m:t>
                    </m:r>
                    <m:d>
                      <m:dPr>
                        <m:ctrlPr>
                          <a:rPr lang="ca-E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ca-E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𝒅</m:t>
                        </m:r>
                        <m:d>
                          <m:dPr>
                            <m:ctrlPr>
                              <a:rPr lang="ca-E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ca-E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𝒆𝒎</m:t>
                            </m:r>
                            <m:sSub>
                              <m:sSubPr>
                                <m:ctrlP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ca-E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ca-E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𝒆𝒎</m:t>
                            </m:r>
                            <m:sSub>
                              <m:sSubPr>
                                <m:ctrlP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ca-E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571500" indent="-457200">
                  <a:buFont typeface="+mj-lt"/>
                  <a:buAutoNum type="arabicPeriod" startAt="2"/>
                </a:pPr>
                <a:endParaRPr lang="en-GB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F9A3DF0-8671-4C05-A4EE-E969AB80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96335"/>
                <a:ext cx="8520600" cy="297254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C92091-50E1-47EB-92A3-3CCB9BB8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766" y="1035864"/>
            <a:ext cx="1395694" cy="137862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61A6F1-453E-412D-A52D-5E2896DD1F3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/>
              <a:buAutoNum type="arabicPeriod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61F76-ABE5-4F5F-8037-FC90A0F47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82586"/>
            <a:ext cx="9144000" cy="1031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12EC32-E183-4A04-B2C7-268BE482CF44}"/>
              </a:ext>
            </a:extLst>
          </p:cNvPr>
          <p:cNvSpPr txBox="1"/>
          <p:nvPr/>
        </p:nvSpPr>
        <p:spPr>
          <a:xfrm>
            <a:off x="47337" y="395303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 err="1">
                <a:solidFill>
                  <a:srgbClr val="C00000"/>
                </a:solidFill>
              </a:rPr>
              <a:t>Queue</a:t>
            </a:r>
            <a:r>
              <a:rPr lang="ca-ES" b="1" dirty="0">
                <a:solidFill>
                  <a:srgbClr val="C00000"/>
                </a:solidFill>
              </a:rPr>
              <a:t>:</a:t>
            </a:r>
            <a:endParaRPr lang="en-GB" b="1" dirty="0">
              <a:solidFill>
                <a:srgbClr val="C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3DE936-BD31-432C-8925-E1C41FF4F67F}"/>
              </a:ext>
            </a:extLst>
          </p:cNvPr>
          <p:cNvCxnSpPr>
            <a:cxnSpLocks/>
          </p:cNvCxnSpPr>
          <p:nvPr/>
        </p:nvCxnSpPr>
        <p:spPr>
          <a:xfrm flipV="1">
            <a:off x="847556" y="449036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B72F4C-D46E-40E3-B51E-B14EA1AE6159}"/>
              </a:ext>
            </a:extLst>
          </p:cNvPr>
          <p:cNvCxnSpPr>
            <a:cxnSpLocks/>
          </p:cNvCxnSpPr>
          <p:nvPr/>
        </p:nvCxnSpPr>
        <p:spPr>
          <a:xfrm flipV="1">
            <a:off x="1548514" y="4490363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F53F01-64BA-4B03-969A-D1507F03432B}"/>
              </a:ext>
            </a:extLst>
          </p:cNvPr>
          <p:cNvCxnSpPr>
            <a:cxnSpLocks/>
          </p:cNvCxnSpPr>
          <p:nvPr/>
        </p:nvCxnSpPr>
        <p:spPr>
          <a:xfrm flipV="1">
            <a:off x="2900904" y="4490362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FB7E6C-76E0-40CB-A0ED-1B0EFD24EC68}"/>
              </a:ext>
            </a:extLst>
          </p:cNvPr>
          <p:cNvCxnSpPr>
            <a:cxnSpLocks/>
          </p:cNvCxnSpPr>
          <p:nvPr/>
        </p:nvCxnSpPr>
        <p:spPr>
          <a:xfrm flipV="1">
            <a:off x="3601862" y="4490362"/>
            <a:ext cx="556911" cy="57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!!TextBox 26">
            <a:extLst>
              <a:ext uri="{FF2B5EF4-FFF2-40B4-BE49-F238E27FC236}">
                <a16:creationId xmlns:a16="http://schemas.microsoft.com/office/drawing/2014/main" id="{F6A4D3A4-5002-4911-82CE-6984A3228953}"/>
              </a:ext>
            </a:extLst>
          </p:cNvPr>
          <p:cNvSpPr txBox="1"/>
          <p:nvPr/>
        </p:nvSpPr>
        <p:spPr>
          <a:xfrm>
            <a:off x="4265666" y="4260807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0" b="1" dirty="0">
                <a:solidFill>
                  <a:srgbClr val="C00000"/>
                </a:solidFill>
              </a:rPr>
              <a:t>...</a:t>
            </a:r>
            <a:endParaRPr lang="en-GB" sz="4000" b="1" dirty="0">
              <a:solidFill>
                <a:srgbClr val="C00000"/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4BEA67-2F67-4689-81DF-0F3CDCA11999}"/>
              </a:ext>
            </a:extLst>
          </p:cNvPr>
          <p:cNvSpPr txBox="1">
            <a:spLocks/>
          </p:cNvSpPr>
          <p:nvPr/>
        </p:nvSpPr>
        <p:spPr>
          <a:xfrm>
            <a:off x="274565" y="2274265"/>
            <a:ext cx="8520600" cy="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+mj-lt"/>
              <a:buAutoNum type="arabicPeriod" startAt="3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Move images at the end of the queue</a:t>
            </a:r>
          </a:p>
        </p:txBody>
      </p:sp>
    </p:spTree>
    <p:extLst>
      <p:ext uri="{BB962C8B-B14F-4D97-AF65-F5344CB8AC3E}">
        <p14:creationId xmlns:p14="http://schemas.microsoft.com/office/powerpoint/2010/main" val="113873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0B98-71CD-4E10-B486-AC30923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22CB-6B59-4581-9413-DC17AED8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ca-E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a-E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ca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endParaRPr lang="ca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a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ca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ca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ca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a-E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ca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09FDA-D57D-4BAF-8EE0-F2517A21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4249"/>
            <a:ext cx="9144000" cy="1038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F44B4-B1FF-4CE3-AAB4-D59A4D5C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640"/>
            <a:ext cx="9144000" cy="10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2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0B98-71CD-4E10-B486-AC30923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22CB-6B59-4581-9413-DC17AED8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66271-4769-471E-B13B-4BC97FFB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25" y="1368022"/>
            <a:ext cx="540142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17FC-13C3-42D0-8EA7-A9B9B068A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sz="3000" b="1" dirty="0">
                <a:solidFill>
                  <a:srgbClr val="C82506"/>
                </a:solidFill>
              </a:rPr>
              <a:t>1. Medical Experiments. </a:t>
            </a:r>
            <a:r>
              <a:rPr lang="ca-ES" sz="3000" b="1" dirty="0" err="1">
                <a:solidFill>
                  <a:srgbClr val="C82506"/>
                </a:solidFill>
              </a:rPr>
              <a:t>WebApp</a:t>
            </a:r>
            <a:r>
              <a:rPr lang="ca-ES" sz="3000" b="1" dirty="0">
                <a:solidFill>
                  <a:srgbClr val="C82506"/>
                </a:solidFill>
              </a:rPr>
              <a:t> </a:t>
            </a:r>
            <a:r>
              <a:rPr lang="ca-ES" sz="3000" b="1" dirty="0" err="1">
                <a:solidFill>
                  <a:srgbClr val="C82506"/>
                </a:solidFill>
              </a:rPr>
              <a:t>results</a:t>
            </a:r>
            <a:endParaRPr lang="en-GB" sz="3000" b="1" dirty="0">
              <a:solidFill>
                <a:srgbClr val="C8250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B20C0-5B2F-45A8-853A-26CF594DD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16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0B98-71CD-4E10-B486-AC30923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22CB-6B59-4581-9413-DC17AED8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59DA3-A923-47AD-B753-03B94A0A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711"/>
            <a:ext cx="9144000" cy="30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6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0B98-71CD-4E10-B486-AC30923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22CB-6B59-4581-9413-DC17AED8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ca-E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D62F-AAAD-4CBD-859F-06CCF985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922"/>
            <a:ext cx="9144000" cy="30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0B98-71CD-4E10-B486-AC30923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Ideas</a:t>
            </a:r>
            <a:r>
              <a:rPr lang="ca-ES" dirty="0"/>
              <a:t> (3): </a:t>
            </a:r>
            <a:r>
              <a:rPr lang="ca-ES" dirty="0" err="1"/>
              <a:t>ResNet</a:t>
            </a:r>
            <a:r>
              <a:rPr lang="ca-ES" dirty="0"/>
              <a:t> </a:t>
            </a:r>
            <a:r>
              <a:rPr lang="ca-ES" dirty="0" err="1"/>
              <a:t>Embeddings</a:t>
            </a:r>
            <a:r>
              <a:rPr lang="ca-ES" dirty="0"/>
              <a:t> </a:t>
            </a:r>
            <a:r>
              <a:rPr lang="ca-ES" sz="1400" dirty="0"/>
              <a:t>(</a:t>
            </a:r>
            <a:r>
              <a:rPr lang="ca-ES" sz="1400" dirty="0" err="1"/>
              <a:t>Greedy</a:t>
            </a:r>
            <a:r>
              <a:rPr lang="ca-ES" sz="1400" dirty="0"/>
              <a:t> </a:t>
            </a:r>
            <a:r>
              <a:rPr lang="ca-ES" sz="1400" dirty="0" err="1"/>
              <a:t>approach</a:t>
            </a:r>
            <a:r>
              <a:rPr lang="ca-ES" sz="1400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4C22CB-6B59-4581-9413-DC17AED878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4191145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ca-E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(</a:t>
                </a:r>
                <a:r>
                  <a:rPr lang="ca-ES" sz="28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ca-E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114300" indent="0" algn="ctr">
                  <a:buNone/>
                </a:pPr>
                <a:endParaRPr lang="ca-E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𝟏𝟎𝟎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f>
                        <m:fPr>
                          <m:ctrlPr>
                            <a:rPr lang="ca-E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ca-E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𝑺𝒐𝒓𝒕𝒆𝒅</m:t>
                              </m:r>
                              <m: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ca-E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ca-E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𝑶𝒓𝒊𝒈𝒊𝒏𝒂𝒍</m:t>
                              </m:r>
                            </m:sub>
                          </m:sSub>
                        </m:den>
                      </m:f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𝟏𝟎𝟓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𝟏𝟗𝟓</m:t>
                      </m:r>
                    </m:oMath>
                  </m:oMathPara>
                </a14:m>
                <a:endParaRPr lang="en-GB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4C22CB-6B59-4581-9413-DC17AED87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4191145" cy="3416400"/>
              </a:xfrm>
              <a:blipFill>
                <a:blip r:embed="rId2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124336-CB02-4525-A565-354DB361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44" y="1206393"/>
            <a:ext cx="3835974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401217" y="132042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ca-ES" dirty="0"/>
              <a:t>Thanks!</a:t>
            </a:r>
            <a:endParaRPr dirty="0"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144" y="2981275"/>
            <a:ext cx="1726746" cy="16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5F38-39B6-45D8-A413-D5BC59D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A5667-5088-4EDB-9CB4-F6F07BAC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2" r="18203"/>
          <a:stretch/>
        </p:blipFill>
        <p:spPr>
          <a:xfrm>
            <a:off x="443754" y="1427550"/>
            <a:ext cx="4426630" cy="2848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35498-564B-4753-B2FB-9D8417E9503D}"/>
              </a:ext>
            </a:extLst>
          </p:cNvPr>
          <p:cNvSpPr txBox="1"/>
          <p:nvPr/>
        </p:nvSpPr>
        <p:spPr>
          <a:xfrm>
            <a:off x="3762388" y="427631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1050" i="1" dirty="0" err="1"/>
              <a:t>Rapid</a:t>
            </a:r>
            <a:r>
              <a:rPr lang="ca-ES" sz="1050" i="1" dirty="0"/>
              <a:t> Software</a:t>
            </a:r>
            <a:endParaRPr lang="en-GB" sz="105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F0752-FE3D-485B-BB2C-3A0BE1D23285}"/>
              </a:ext>
            </a:extLst>
          </p:cNvPr>
          <p:cNvSpPr txBox="1"/>
          <p:nvPr/>
        </p:nvSpPr>
        <p:spPr>
          <a:xfrm>
            <a:off x="4870384" y="1427549"/>
            <a:ext cx="4044697" cy="167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Videos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are over </a:t>
            </a:r>
            <a:r>
              <a:rPr lang="ca-ES" b="1" dirty="0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8h long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Doctors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spend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 lot of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revising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Videos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accelerated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b="1" dirty="0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ca-ES" b="1" dirty="0" err="1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ca-ES" b="1" dirty="0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b="1" dirty="0" err="1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reviewing</a:t>
            </a:r>
            <a:r>
              <a:rPr lang="ca-ES" b="1" dirty="0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b="1" dirty="0" err="1">
                <a:solidFill>
                  <a:srgbClr val="C825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ca-ES" b="1" dirty="0">
              <a:solidFill>
                <a:srgbClr val="C8250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Frontal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are show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polyps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appear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in just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ca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endParaRPr lang="ca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2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Our</a:t>
            </a:r>
            <a:r>
              <a:rPr lang="ca-ES" dirty="0"/>
              <a:t> </a:t>
            </a:r>
            <a:r>
              <a:rPr lang="ca-ES" dirty="0" err="1"/>
              <a:t>propose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907676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750B-C640-48D7-9EF9-CF7C5F2F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793"/>
            <a:ext cx="9144000" cy="214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2EFA6-0E4A-4B8A-BC25-8EEF370A778C}"/>
              </a:ext>
            </a:extLst>
          </p:cNvPr>
          <p:cNvSpPr txBox="1"/>
          <p:nvPr/>
        </p:nvSpPr>
        <p:spPr>
          <a:xfrm>
            <a:off x="311700" y="1131269"/>
            <a:ext cx="7227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that helps physicians to visualize images with the highest score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Give </a:t>
            </a: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by showing near frames</a:t>
            </a:r>
          </a:p>
        </p:txBody>
      </p:sp>
    </p:spTree>
    <p:extLst>
      <p:ext uri="{BB962C8B-B14F-4D97-AF65-F5344CB8AC3E}">
        <p14:creationId xmlns:p14="http://schemas.microsoft.com/office/powerpoint/2010/main" val="190380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Our</a:t>
            </a:r>
            <a:r>
              <a:rPr lang="ca-ES" dirty="0"/>
              <a:t> </a:t>
            </a:r>
            <a:r>
              <a:rPr lang="ca-ES" dirty="0" err="1"/>
              <a:t>propose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907676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8BEAE-2F24-400C-864C-6F607CB84EAC}"/>
              </a:ext>
            </a:extLst>
          </p:cNvPr>
          <p:cNvSpPr txBox="1"/>
          <p:nvPr/>
        </p:nvSpPr>
        <p:spPr>
          <a:xfrm>
            <a:off x="311700" y="1131269"/>
            <a:ext cx="7227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that helps physicians to visualize images with the highest score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Give </a:t>
            </a: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by showing near frames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Frames can be enlarged for a better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F488-33E3-4FAC-921A-0EB247DA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15" y="2300820"/>
            <a:ext cx="5671370" cy="27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Our</a:t>
            </a:r>
            <a:r>
              <a:rPr lang="ca-ES" dirty="0"/>
              <a:t> </a:t>
            </a:r>
            <a:r>
              <a:rPr lang="ca-ES" dirty="0" err="1"/>
              <a:t>propose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907676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8BEAE-2F24-400C-864C-6F607CB84EAC}"/>
              </a:ext>
            </a:extLst>
          </p:cNvPr>
          <p:cNvSpPr txBox="1"/>
          <p:nvPr/>
        </p:nvSpPr>
        <p:spPr>
          <a:xfrm>
            <a:off x="311700" y="1131269"/>
            <a:ext cx="7227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that helps physicians to visualize images with the highest score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Give </a:t>
            </a: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by showing near frames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Frames can be enlarged for a better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BD311-1ACD-49D3-93A2-CFBC0FA8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15" y="2294096"/>
            <a:ext cx="5671370" cy="27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Experiments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8BEAE-2F24-400C-864C-6F607CB84EAC}"/>
              </a:ext>
            </a:extLst>
          </p:cNvPr>
          <p:cNvSpPr txBox="1"/>
          <p:nvPr/>
        </p:nvSpPr>
        <p:spPr>
          <a:xfrm>
            <a:off x="1131180" y="2090095"/>
            <a:ext cx="2685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Experts </a:t>
            </a:r>
            <a:r>
              <a:rPr lang="ca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 CAPRI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0AF897B7-6171-4521-BCC9-D5D97FF6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2982" y="135904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4F3D8-A3E6-459F-9964-AE83B1BAB2B1}"/>
              </a:ext>
            </a:extLst>
          </p:cNvPr>
          <p:cNvSpPr txBox="1"/>
          <p:nvPr/>
        </p:nvSpPr>
        <p:spPr>
          <a:xfrm>
            <a:off x="4546237" y="2090095"/>
            <a:ext cx="37112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Non-experts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 Vall d’Hebron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9" name="Graphic 8" descr="Users">
            <a:extLst>
              <a:ext uri="{FF2B5EF4-FFF2-40B4-BE49-F238E27FC236}">
                <a16:creationId xmlns:a16="http://schemas.microsoft.com/office/drawing/2014/main" id="{47AB6CB7-DA37-4582-8CA9-491761ED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2030" y="1278982"/>
            <a:ext cx="914400" cy="914400"/>
          </a:xfrm>
          <a:prstGeom prst="rect">
            <a:avLst/>
          </a:prstGeom>
        </p:spPr>
      </p:pic>
      <p:pic>
        <p:nvPicPr>
          <p:cNvPr id="11" name="Graphic 10" descr="Clapper board">
            <a:extLst>
              <a:ext uri="{FF2B5EF4-FFF2-40B4-BE49-F238E27FC236}">
                <a16:creationId xmlns:a16="http://schemas.microsoft.com/office/drawing/2014/main" id="{C7AE999A-5155-4698-BC98-0B8A6B24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2982" y="300449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902992-B32E-4C93-A218-00DBE1EA261B}"/>
              </a:ext>
            </a:extLst>
          </p:cNvPr>
          <p:cNvSpPr txBox="1"/>
          <p:nvPr/>
        </p:nvSpPr>
        <p:spPr>
          <a:xfrm>
            <a:off x="1227994" y="3918895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Videos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revise</a:t>
            </a:r>
          </a:p>
        </p:txBody>
      </p:sp>
      <p:pic>
        <p:nvPicPr>
          <p:cNvPr id="14" name="Graphic 13" descr="Tools">
            <a:extLst>
              <a:ext uri="{FF2B5EF4-FFF2-40B4-BE49-F238E27FC236}">
                <a16:creationId xmlns:a16="http://schemas.microsoft.com/office/drawing/2014/main" id="{F83C8D3D-D1EC-41C2-9C80-DF2143C09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2030" y="300449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D634D2-AC98-420B-A34C-0F18847837F1}"/>
              </a:ext>
            </a:extLst>
          </p:cNvPr>
          <p:cNvSpPr txBox="1"/>
          <p:nvPr/>
        </p:nvSpPr>
        <p:spPr>
          <a:xfrm>
            <a:off x="3871244" y="3918895"/>
            <a:ext cx="483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2 Tools </a:t>
            </a:r>
            <a:r>
              <a:rPr lang="ca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ca-ES" sz="2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</a:t>
            </a:r>
            <a:r>
              <a:rPr lang="ca-E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  <a:r>
              <a:rPr lang="ca-ES" sz="20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ca-ES" sz="2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3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132-8ADD-4C76-96E9-E783D3A4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6A70-4219-469F-B1D4-FAAF36CA03AD}"/>
              </a:ext>
            </a:extLst>
          </p:cNvPr>
          <p:cNvSpPr txBox="1"/>
          <p:nvPr/>
        </p:nvSpPr>
        <p:spPr>
          <a:xfrm>
            <a:off x="415900" y="28330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A548B-48F0-4090-AA1D-B1934287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876"/>
            <a:ext cx="9144000" cy="39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3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7299</TotalTime>
  <Words>667</Words>
  <Application>Microsoft Office PowerPoint</Application>
  <PresentationFormat>On-screen Show (16:9)</PresentationFormat>
  <Paragraphs>123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Simple Light</vt:lpstr>
      <vt:lpstr>  WebApp results &amp; Learning to Sort</vt:lpstr>
      <vt:lpstr>Index</vt:lpstr>
      <vt:lpstr>1. Medical Experiments. WebApp results</vt:lpstr>
      <vt:lpstr>The Problem</vt:lpstr>
      <vt:lpstr>Our propose</vt:lpstr>
      <vt:lpstr>Our propose</vt:lpstr>
      <vt:lpstr>Our propose</vt:lpstr>
      <vt:lpstr>Experiments</vt:lpstr>
      <vt:lpstr>Results</vt:lpstr>
      <vt:lpstr>Results</vt:lpstr>
      <vt:lpstr>Results</vt:lpstr>
      <vt:lpstr>Results</vt:lpstr>
      <vt:lpstr>Results</vt:lpstr>
      <vt:lpstr>2. Learning to Sort</vt:lpstr>
      <vt:lpstr>The Problem</vt:lpstr>
      <vt:lpstr>The Goal</vt:lpstr>
      <vt:lpstr>The Goal</vt:lpstr>
      <vt:lpstr>The Goal</vt:lpstr>
      <vt:lpstr>Superexpert</vt:lpstr>
      <vt:lpstr>Objective function</vt:lpstr>
      <vt:lpstr>Some Ideas (1): Travel Salesman Problem (with memory)</vt:lpstr>
      <vt:lpstr>Some Ideas (2): Recurrent Neural Network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Some Ideas (3): ResNet Embeddings (Greedy approach)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Users by Game</dc:title>
  <dc:creator>Pere Gilabert Roca</dc:creator>
  <cp:lastModifiedBy>Pere Gilabert Roca</cp:lastModifiedBy>
  <cp:revision>136</cp:revision>
  <dcterms:modified xsi:type="dcterms:W3CDTF">2020-10-08T08:19:04Z</dcterms:modified>
</cp:coreProperties>
</file>